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6" r:id="rId2"/>
    <p:sldId id="257" r:id="rId3"/>
  </p:sldIdLst>
  <p:sldSz cx="6858000" cy="9906000" type="A4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252" y="-20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4871" cy="502675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1698" y="1"/>
            <a:ext cx="2984871" cy="502675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r">
              <a:defRPr sz="1200"/>
            </a:lvl1pPr>
          </a:lstStyle>
          <a:p>
            <a:fld id="{5F3C4B81-9ACD-43FA-98DC-2C930BFB7A9B}" type="datetimeFigureOut">
              <a:rPr kumimoji="1" lang="ja-JP" altLang="en-US" smtClean="0"/>
              <a:t>2024/8/22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74888" y="1252538"/>
            <a:ext cx="2338387" cy="33797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13" tIns="46557" rIns="93113" bIns="4655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9"/>
          </a:xfrm>
          <a:prstGeom prst="rect">
            <a:avLst/>
          </a:prstGeom>
        </p:spPr>
        <p:txBody>
          <a:bodyPr vert="horz" lIns="93113" tIns="46557" rIns="93113" bIns="4655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516040"/>
            <a:ext cx="2984871" cy="502674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1698" y="9516040"/>
            <a:ext cx="2984871" cy="502674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r">
              <a:defRPr sz="1200"/>
            </a:lvl1pPr>
          </a:lstStyle>
          <a:p>
            <a:fld id="{ADEB3497-B5EF-45F3-8B33-9E332B3995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1624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EB3497-B5EF-45F3-8B33-9E332B39953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0172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EB3497-B5EF-45F3-8B33-9E332B399539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7185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F39F-1C1D-47E4-A5E9-76E799B7D440}" type="datetimeFigureOut">
              <a:rPr kumimoji="1" lang="ja-JP" altLang="en-US" smtClean="0"/>
              <a:t>2024/8/22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E955E-65FA-4F26-B701-B231A9C27E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493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F39F-1C1D-47E4-A5E9-76E799B7D440}" type="datetimeFigureOut">
              <a:rPr kumimoji="1" lang="ja-JP" altLang="en-US" smtClean="0"/>
              <a:t>2024/8/22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E955E-65FA-4F26-B701-B231A9C27E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8227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F39F-1C1D-47E4-A5E9-76E799B7D440}" type="datetimeFigureOut">
              <a:rPr kumimoji="1" lang="ja-JP" altLang="en-US" smtClean="0"/>
              <a:t>2024/8/22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E955E-65FA-4F26-B701-B231A9C27E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4235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F39F-1C1D-47E4-A5E9-76E799B7D440}" type="datetimeFigureOut">
              <a:rPr kumimoji="1" lang="ja-JP" altLang="en-US" smtClean="0"/>
              <a:t>2024/8/22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E955E-65FA-4F26-B701-B231A9C27E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1785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F39F-1C1D-47E4-A5E9-76E799B7D440}" type="datetimeFigureOut">
              <a:rPr kumimoji="1" lang="ja-JP" altLang="en-US" smtClean="0"/>
              <a:t>2024/8/22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E955E-65FA-4F26-B701-B231A9C27E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9358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F39F-1C1D-47E4-A5E9-76E799B7D440}" type="datetimeFigureOut">
              <a:rPr kumimoji="1" lang="ja-JP" altLang="en-US" smtClean="0"/>
              <a:t>2024/8/22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E955E-65FA-4F26-B701-B231A9C27E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6571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F39F-1C1D-47E4-A5E9-76E799B7D440}" type="datetimeFigureOut">
              <a:rPr kumimoji="1" lang="ja-JP" altLang="en-US" smtClean="0"/>
              <a:t>2024/8/22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E955E-65FA-4F26-B701-B231A9C27E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1112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F39F-1C1D-47E4-A5E9-76E799B7D440}" type="datetimeFigureOut">
              <a:rPr kumimoji="1" lang="ja-JP" altLang="en-US" smtClean="0"/>
              <a:t>2024/8/22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E955E-65FA-4F26-B701-B231A9C27E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4536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F39F-1C1D-47E4-A5E9-76E799B7D440}" type="datetimeFigureOut">
              <a:rPr kumimoji="1" lang="ja-JP" altLang="en-US" smtClean="0"/>
              <a:t>2024/8/22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E955E-65FA-4F26-B701-B231A9C27E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2540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F39F-1C1D-47E4-A5E9-76E799B7D440}" type="datetimeFigureOut">
              <a:rPr kumimoji="1" lang="ja-JP" altLang="en-US" smtClean="0"/>
              <a:t>2024/8/22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E955E-65FA-4F26-B701-B231A9C27E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4442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F39F-1C1D-47E4-A5E9-76E799B7D440}" type="datetimeFigureOut">
              <a:rPr kumimoji="1" lang="ja-JP" altLang="en-US" smtClean="0"/>
              <a:t>2024/8/22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E955E-65FA-4F26-B701-B231A9C27E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9032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F6F39F-1C1D-47E4-A5E9-76E799B7D440}" type="datetimeFigureOut">
              <a:rPr kumimoji="1" lang="ja-JP" altLang="en-US" smtClean="0"/>
              <a:t>2024/8/22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E955E-65FA-4F26-B701-B231A9C27E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5794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g"/><Relationship Id="rId5" Type="http://schemas.openxmlformats.org/officeDocument/2006/relationships/image" Target="../media/image3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C3ED958-7D21-4D61-934F-C9EE7FFBF994}"/>
              </a:ext>
            </a:extLst>
          </p:cNvPr>
          <p:cNvSpPr/>
          <p:nvPr/>
        </p:nvSpPr>
        <p:spPr>
          <a:xfrm>
            <a:off x="95250" y="133350"/>
            <a:ext cx="6667500" cy="9309305"/>
          </a:xfrm>
          <a:prstGeom prst="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60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9306FB1-C2E0-44C6-9D4E-75A238B06C3E}"/>
              </a:ext>
            </a:extLst>
          </p:cNvPr>
          <p:cNvSpPr txBox="1"/>
          <p:nvPr/>
        </p:nvSpPr>
        <p:spPr>
          <a:xfrm>
            <a:off x="1847287" y="222278"/>
            <a:ext cx="3163425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solidFill>
                  <a:schemeClr val="tx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清川村村営住宅（一般住宅）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A04C1E3-02E5-49FA-9C02-B8F348F31DC6}"/>
              </a:ext>
            </a:extLst>
          </p:cNvPr>
          <p:cNvSpPr txBox="1"/>
          <p:nvPr/>
        </p:nvSpPr>
        <p:spPr>
          <a:xfrm>
            <a:off x="494484" y="9491107"/>
            <a:ext cx="63150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chemeClr val="tx2">
                    <a:lumMod val="50000"/>
                  </a:schemeClr>
                </a:solidFill>
              </a:rPr>
              <a:t>お申し込み・お問合せ：清川村 村づくり観光課 </a:t>
            </a:r>
            <a:r>
              <a:rPr kumimoji="1" lang="ja-JP" altLang="en-US" b="1" dirty="0">
                <a:solidFill>
                  <a:schemeClr val="tx2">
                    <a:lumMod val="50000"/>
                  </a:schemeClr>
                </a:solidFill>
              </a:rPr>
              <a:t>☎</a:t>
            </a:r>
            <a:r>
              <a:rPr kumimoji="1" lang="en-US" altLang="ja-JP" b="1" dirty="0">
                <a:solidFill>
                  <a:schemeClr val="tx2">
                    <a:lumMod val="50000"/>
                  </a:schemeClr>
                </a:solidFill>
              </a:rPr>
              <a:t>046-288-3864</a:t>
            </a:r>
            <a:endParaRPr kumimoji="1" lang="ja-JP" altLang="en-US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B963EE6-1CE4-4E6E-9D9F-E778344DC744}"/>
              </a:ext>
            </a:extLst>
          </p:cNvPr>
          <p:cNvSpPr txBox="1"/>
          <p:nvPr/>
        </p:nvSpPr>
        <p:spPr>
          <a:xfrm>
            <a:off x="171448" y="4566743"/>
            <a:ext cx="6474753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ja-JP" altLang="ja-JP" sz="13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本村営住宅</a:t>
            </a:r>
            <a:r>
              <a:rPr lang="ja-JP" altLang="en-US" sz="13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（舟沢村営住宅）</a:t>
            </a:r>
            <a:r>
              <a:rPr lang="ja-JP" altLang="ja-JP" sz="13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は、地域活性化や地域コミュニティ－の向上を目的とした</a:t>
            </a:r>
            <a:r>
              <a:rPr lang="ja-JP" altLang="en-US" sz="13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村営</a:t>
            </a:r>
            <a:r>
              <a:rPr lang="ja-JP" altLang="ja-JP" sz="13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住宅です。</a:t>
            </a:r>
            <a:r>
              <a:rPr lang="ja-JP" altLang="en-US" sz="13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入居に関しては、村づくり観光課窓口、清川村ホームページで「募集のしおり」を配布していますので内容をご確認のうえ、お申し込みください。</a:t>
            </a:r>
            <a:endParaRPr kumimoji="1" lang="ja-JP" altLang="en-US" sz="13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pic>
        <p:nvPicPr>
          <p:cNvPr id="94" name="図 93">
            <a:extLst>
              <a:ext uri="{FF2B5EF4-FFF2-40B4-BE49-F238E27FC236}">
                <a16:creationId xmlns:a16="http://schemas.microsoft.com/office/drawing/2014/main" id="{00000000-0008-0000-0000-00006F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" y="9326667"/>
            <a:ext cx="438150" cy="602891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E9631F76-E023-48F0-878F-353A18BCE0FF}"/>
              </a:ext>
            </a:extLst>
          </p:cNvPr>
          <p:cNvSpPr txBox="1"/>
          <p:nvPr/>
        </p:nvSpPr>
        <p:spPr>
          <a:xfrm>
            <a:off x="151275" y="3664518"/>
            <a:ext cx="6435629" cy="871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sz="4000" b="1" dirty="0">
                <a:ln w="15875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2"/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舟沢村営住宅第２号棟</a:t>
            </a:r>
            <a:endParaRPr kumimoji="1" lang="ja-JP" altLang="en-US" sz="4000" dirty="0">
              <a:ln w="15875">
                <a:solidFill>
                  <a:schemeClr val="tx2">
                    <a:lumMod val="50000"/>
                  </a:schemeClr>
                </a:solidFill>
              </a:ln>
              <a:solidFill>
                <a:schemeClr val="accent6">
                  <a:lumMod val="75000"/>
                </a:schemeClr>
              </a:solidFill>
              <a:effectLst>
                <a:outerShdw blurRad="50800" dist="50800" dir="5400000" algn="ctr" rotWithShape="0">
                  <a:schemeClr val="tx2"/>
                </a:outerShdw>
              </a:effectLst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99" name="テキスト ボックス 98">
            <a:extLst>
              <a:ext uri="{FF2B5EF4-FFF2-40B4-BE49-F238E27FC236}">
                <a16:creationId xmlns:a16="http://schemas.microsoft.com/office/drawing/2014/main" id="{22B0850F-2929-4816-BB62-D1B59277DA95}"/>
              </a:ext>
            </a:extLst>
          </p:cNvPr>
          <p:cNvSpPr txBox="1"/>
          <p:nvPr/>
        </p:nvSpPr>
        <p:spPr>
          <a:xfrm>
            <a:off x="-284532" y="8946086"/>
            <a:ext cx="5624090" cy="2030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100" name="Rectangle 8">
            <a:extLst>
              <a:ext uri="{FF2B5EF4-FFF2-40B4-BE49-F238E27FC236}">
                <a16:creationId xmlns:a16="http://schemas.microsoft.com/office/drawing/2014/main" id="{22A0ED71-5CF3-4D39-8318-911169E8F1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025" y="-15054590"/>
            <a:ext cx="11553163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6960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6960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6960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6960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6960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6960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6960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6960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6960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6696075" algn="r"/>
              </a:tabLst>
            </a:pPr>
            <a:r>
              <a:rPr kumimoji="0" lang="ja-JP" altLang="ja-JP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入居者の資格　世帯主の年齢が</a:t>
            </a:r>
            <a:r>
              <a:rPr kumimoji="0" lang="en-US" altLang="ja-JP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45</a:t>
            </a:r>
            <a:r>
              <a:rPr kumimoji="0" lang="ja-JP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歳以下で、子育て世帯等であること。</a:t>
            </a:r>
            <a:endParaRPr kumimoji="0" lang="ja-JP" altLang="en-US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696075" algn="r"/>
              </a:tabLst>
            </a:pPr>
            <a:r>
              <a:rPr kumimoji="0" lang="ja-JP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　　　　　　　　世帯の月額所得が</a:t>
            </a:r>
            <a:r>
              <a:rPr kumimoji="0" lang="en-US" altLang="ja-JP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15</a:t>
            </a:r>
            <a:r>
              <a:rPr kumimoji="0" lang="ja-JP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万８千円以上</a:t>
            </a:r>
            <a:r>
              <a:rPr kumimoji="0" lang="en-US" altLang="ja-JP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38</a:t>
            </a:r>
            <a:r>
              <a:rPr kumimoji="0" lang="ja-JP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万７千円以下であること。</a:t>
            </a:r>
            <a:endParaRPr kumimoji="0" lang="ja-JP" altLang="en-US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6696075" algn="r"/>
              </a:tabLst>
            </a:pPr>
            <a:r>
              <a:rPr kumimoji="0" lang="ja-JP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申込み　　　　村営住宅入居申込書に必要書類を添えて、村役場１階「まちづくり課」へ</a:t>
            </a:r>
            <a:endParaRPr kumimoji="0" lang="en-US" altLang="ja-JP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6696075" algn="r"/>
              </a:tabLst>
            </a:pPr>
            <a:r>
              <a:rPr lang="ja-JP" altLang="en-US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　　　　　　　</a:t>
            </a:r>
            <a:r>
              <a:rPr kumimoji="0" lang="ja-JP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提出してください。申請様式は清川村ホームページからダウンロードすることができます。</a:t>
            </a:r>
            <a:endParaRPr kumimoji="0" lang="ja-JP" altLang="en-US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6696075" algn="r"/>
              </a:tabLst>
            </a:pPr>
            <a:r>
              <a:rPr kumimoji="0" lang="ja-JP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受付時間　　　土日、祝日を除く午前８時</a:t>
            </a:r>
            <a:r>
              <a:rPr kumimoji="0" lang="en-US" altLang="ja-JP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30</a:t>
            </a:r>
            <a:r>
              <a:rPr kumimoji="0" lang="ja-JP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分から午後５時</a:t>
            </a:r>
            <a:r>
              <a:rPr kumimoji="0" lang="en-US" altLang="ja-JP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15</a:t>
            </a:r>
            <a:r>
              <a:rPr kumimoji="0" lang="ja-JP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分まで</a:t>
            </a:r>
            <a:endParaRPr kumimoji="0" lang="ja-JP" altLang="en-US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6696075" algn="r"/>
              </a:tabLst>
            </a:pPr>
            <a:r>
              <a:rPr kumimoji="0" lang="ja-JP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問合せ先　　　清川村役場 まちづくり課 土地政策係</a:t>
            </a:r>
            <a:endParaRPr kumimoji="0" lang="ja-JP" altLang="en-US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6696075" algn="r"/>
              </a:tabLst>
            </a:pPr>
            <a:r>
              <a:rPr kumimoji="0" lang="ja-JP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入居時期　　　入居日については、別途調整します。</a:t>
            </a:r>
            <a:endParaRPr kumimoji="0" lang="ja-JP" altLang="en-US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6696075" algn="r"/>
              </a:tabLst>
            </a:pPr>
            <a:r>
              <a:rPr kumimoji="0" lang="ja-JP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選定方法　　　入居資格を有する方から、先着順で選定します。</a:t>
            </a:r>
            <a:endParaRPr kumimoji="0" lang="ja-JP" altLang="en-US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6696075" algn="r"/>
              </a:tabLst>
            </a:pPr>
            <a:r>
              <a:rPr kumimoji="0" lang="ja-JP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その　他　　　詳細は、入居者募集のしおりをご覧ください。</a:t>
            </a:r>
            <a:endParaRPr kumimoji="0" lang="ja-JP" altLang="en-US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L="285750" lvl="0" indent="-285750" defTabSz="914400">
              <a:buFont typeface="Arial" panose="020B0604020202020204" pitchFamily="34" charset="0"/>
              <a:buChar char="•"/>
            </a:pPr>
            <a:r>
              <a:rPr kumimoji="0" lang="ja-JP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　　　　　　　駐車場は、１戸につき２台まで使用できます。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犬、猫等の動物は飼育できません。</a:t>
            </a:r>
            <a:endParaRPr kumimoji="0" lang="ja-JP" altLang="en-US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6696075" algn="r"/>
              </a:tabLst>
            </a:pPr>
            <a:endParaRPr kumimoji="0" lang="ja-JP" altLang="en-US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22" name="Rectangle 3">
            <a:extLst>
              <a:ext uri="{FF2B5EF4-FFF2-40B4-BE49-F238E27FC236}">
                <a16:creationId xmlns:a16="http://schemas.microsoft.com/office/drawing/2014/main" id="{84277D11-3CCC-4692-8517-0E41884991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0174" y="8920395"/>
            <a:ext cx="14157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04E21E4D-B57F-4F57-A4D5-E0CB8AEE9C2C}"/>
              </a:ext>
            </a:extLst>
          </p:cNvPr>
          <p:cNvSpPr txBox="1"/>
          <p:nvPr/>
        </p:nvSpPr>
        <p:spPr>
          <a:xfrm>
            <a:off x="137159" y="5307955"/>
            <a:ext cx="140703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13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〇入居者の資格</a:t>
            </a:r>
            <a:endParaRPr kumimoji="1" lang="en-US" altLang="ja-JP" sz="13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dist"/>
            <a:endParaRPr kumimoji="1" lang="en-US" altLang="ja-JP" sz="13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endParaRPr kumimoji="1" lang="en-US" altLang="ja-JP" sz="13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endParaRPr kumimoji="1" lang="en-US" altLang="ja-JP" sz="13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endParaRPr kumimoji="1" lang="en-US" altLang="ja-JP" sz="13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endParaRPr kumimoji="1" lang="en-US" altLang="ja-JP" sz="13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endParaRPr kumimoji="1" lang="en-US" altLang="ja-JP" sz="13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endParaRPr kumimoji="1" lang="en-US" altLang="ja-JP" sz="13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sz="13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○申  　込  　み</a:t>
            </a:r>
            <a:endParaRPr kumimoji="1" lang="en-US" altLang="ja-JP" sz="13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dist"/>
            <a:endParaRPr kumimoji="1" lang="en-US" altLang="ja-JP" sz="13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dist"/>
            <a:endParaRPr kumimoji="1" lang="en-US" altLang="ja-JP" sz="13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dist"/>
            <a:endParaRPr kumimoji="1" lang="en-US" altLang="ja-JP" sz="13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sz="13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〇受   付  期  間</a:t>
            </a:r>
            <a:endParaRPr kumimoji="1" lang="en-US" altLang="ja-JP" sz="13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dist"/>
            <a:endParaRPr kumimoji="1" lang="en-US" altLang="ja-JP" sz="13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sz="13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〇入 居 指 定 日</a:t>
            </a:r>
            <a:endParaRPr kumimoji="1" lang="en-US" altLang="ja-JP" sz="13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sz="13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○選   定  方  法</a:t>
            </a:r>
            <a:endParaRPr kumimoji="1" lang="en-US" altLang="ja-JP" sz="13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dist"/>
            <a:endParaRPr kumimoji="1" lang="en-US" altLang="ja-JP" sz="13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dist"/>
            <a:endParaRPr kumimoji="1" lang="en-US" altLang="ja-JP" sz="13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endParaRPr kumimoji="1" lang="en-US" altLang="ja-JP" sz="13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sz="13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〇そ　  の　  他</a:t>
            </a:r>
          </a:p>
        </p:txBody>
      </p:sp>
      <p:sp>
        <p:nvSpPr>
          <p:cNvPr id="16" name="Rectangle 2">
            <a:extLst>
              <a:ext uri="{FF2B5EF4-FFF2-40B4-BE49-F238E27FC236}">
                <a16:creationId xmlns:a16="http://schemas.microsoft.com/office/drawing/2014/main" id="{95A5EF71-C21F-4ED2-B323-AC01A5D874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4754" y="5298430"/>
            <a:ext cx="6771537" cy="449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6960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6960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6960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6960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6960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6960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6960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6960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6960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ja-JP" altLang="en-US" sz="13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Times New Roman" panose="02020603050405020304" pitchFamily="18" charset="0"/>
              </a:rPr>
              <a:t>　</a:t>
            </a:r>
            <a:r>
              <a:rPr lang="ja-JP" altLang="ja-JP" sz="13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次の条件に全て該当していることが必要です。</a:t>
            </a:r>
          </a:p>
          <a:p>
            <a:r>
              <a:rPr lang="ja-JP" altLang="ja-JP" sz="13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①　現に同居し、又は同居しようとする親族</a:t>
            </a:r>
            <a:r>
              <a:rPr lang="en-US" altLang="ja-JP" sz="13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(</a:t>
            </a:r>
            <a:r>
              <a:rPr lang="ja-JP" altLang="ja-JP" sz="13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婚約者等含む</a:t>
            </a:r>
            <a:r>
              <a:rPr lang="en-US" altLang="ja-JP" sz="13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)</a:t>
            </a:r>
            <a:r>
              <a:rPr lang="ja-JP" altLang="ja-JP" sz="13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がいる方</a:t>
            </a:r>
            <a:r>
              <a:rPr lang="ja-JP" altLang="en-US" sz="13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、</a:t>
            </a:r>
            <a:endParaRPr lang="en-US" altLang="ja-JP" sz="13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13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</a:t>
            </a:r>
            <a:r>
              <a:rPr lang="ja-JP" altLang="ja-JP" sz="13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若しくは同居親族がない者であって、村長が規則で定める基準に該</a:t>
            </a:r>
            <a:endParaRPr lang="en-US" altLang="ja-JP" sz="13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13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</a:t>
            </a:r>
            <a:r>
              <a:rPr lang="ja-JP" altLang="ja-JP" sz="13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当する者であること。</a:t>
            </a:r>
          </a:p>
          <a:p>
            <a:r>
              <a:rPr lang="ja-JP" altLang="en-US" sz="13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②</a:t>
            </a:r>
            <a:r>
              <a:rPr lang="ja-JP" altLang="ja-JP" sz="13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入居申込者又は現に同居し、若しくは同居しようとする親族が、</a:t>
            </a:r>
            <a:endParaRPr lang="en-US" altLang="ja-JP" sz="13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en-US" altLang="ja-JP" sz="13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  </a:t>
            </a:r>
            <a:r>
              <a:rPr lang="ja-JP" altLang="ja-JP" sz="13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暴力団でないこと。</a:t>
            </a:r>
          </a:p>
          <a:p>
            <a:r>
              <a:rPr lang="ja-JP" altLang="en-US" sz="13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③</a:t>
            </a:r>
            <a:r>
              <a:rPr lang="ja-JP" altLang="ja-JP" sz="13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村税等を滞納していないこと。</a:t>
            </a:r>
          </a:p>
          <a:p>
            <a:r>
              <a:rPr lang="ja-JP" altLang="en-US" sz="13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④</a:t>
            </a:r>
            <a:r>
              <a:rPr lang="ja-JP" altLang="ja-JP" sz="13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その他「募集のしおり」に定める事項。</a:t>
            </a:r>
          </a:p>
          <a:p>
            <a:pPr defTabSz="914400"/>
            <a:r>
              <a:rPr lang="ja-JP" altLang="en-US" sz="13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　村営住宅入居申込書に必要書類を添えて、村役場１階「まちづくり</a:t>
            </a:r>
            <a:endParaRPr lang="en-US" altLang="ja-JP" sz="13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  <a:p>
            <a:pPr defTabSz="914400"/>
            <a:r>
              <a:rPr lang="ja-JP" altLang="en-US" sz="13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課」へ提出してください。</a:t>
            </a:r>
            <a:endParaRPr lang="ja-JP" altLang="en-US" sz="13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defTabSz="914400"/>
            <a:r>
              <a:rPr lang="ja-JP" altLang="en-US" sz="13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　申請様式は、清川村ホームページからダウンロードすることができ</a:t>
            </a:r>
            <a:endParaRPr lang="en-US" altLang="ja-JP" sz="13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  <a:p>
            <a:pPr defTabSz="914400"/>
            <a:r>
              <a:rPr lang="ja-JP" altLang="en-US" sz="13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ます。</a:t>
            </a:r>
            <a:endParaRPr lang="en-US" altLang="ja-JP" sz="13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defTabSz="914400"/>
            <a:r>
              <a:rPr lang="ja-JP" altLang="en-US" sz="13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　令和６年９月３日</a:t>
            </a:r>
            <a:r>
              <a:rPr lang="en-US" altLang="ja-JP" sz="13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(</a:t>
            </a:r>
            <a:r>
              <a:rPr lang="ja-JP" altLang="en-US" sz="13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火</a:t>
            </a:r>
            <a:r>
              <a:rPr lang="en-US" altLang="ja-JP" sz="13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)</a:t>
            </a:r>
            <a:r>
              <a:rPr lang="ja-JP" altLang="en-US" sz="13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～令和６年９月９日</a:t>
            </a:r>
            <a:r>
              <a:rPr lang="en-US" altLang="ja-JP" sz="13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(</a:t>
            </a:r>
            <a:r>
              <a:rPr lang="ja-JP" altLang="en-US" sz="13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月</a:t>
            </a:r>
            <a:r>
              <a:rPr lang="en-US" altLang="ja-JP" sz="13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)</a:t>
            </a:r>
          </a:p>
          <a:p>
            <a:pPr defTabSz="914400"/>
            <a:r>
              <a:rPr lang="ja-JP" altLang="en-US" sz="13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　（土、日、祝日を除く午前</a:t>
            </a:r>
            <a:r>
              <a:rPr lang="en-US" altLang="ja-JP" sz="13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8</a:t>
            </a:r>
            <a:r>
              <a:rPr lang="ja-JP" altLang="en-US" sz="13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時</a:t>
            </a:r>
            <a:r>
              <a:rPr lang="en-US" altLang="ja-JP" sz="13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30</a:t>
            </a:r>
            <a:r>
              <a:rPr lang="ja-JP" altLang="en-US" sz="13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分から午後</a:t>
            </a:r>
            <a:r>
              <a:rPr lang="en-US" altLang="ja-JP" sz="13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5</a:t>
            </a:r>
            <a:r>
              <a:rPr lang="ja-JP" altLang="en-US" sz="13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時　</a:t>
            </a:r>
            <a:r>
              <a:rPr lang="en-US" altLang="ja-JP" sz="13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※</a:t>
            </a:r>
            <a:r>
              <a:rPr lang="ja-JP" altLang="en-US" sz="13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必着）　</a:t>
            </a:r>
            <a:endParaRPr lang="ja-JP" altLang="en-US" sz="13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defTabSz="914400"/>
            <a:r>
              <a:rPr lang="ja-JP" altLang="en-US" sz="13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　令和６年</a:t>
            </a:r>
            <a:r>
              <a:rPr lang="en-US" altLang="ja-JP" sz="13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10</a:t>
            </a:r>
            <a:r>
              <a:rPr lang="ja-JP" altLang="en-US" sz="13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月１日（火）予定</a:t>
            </a:r>
            <a:endParaRPr lang="ja-JP" altLang="en-US" sz="13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defTabSz="914400"/>
            <a:r>
              <a:rPr lang="ja-JP" altLang="en-US" sz="13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　入居希望者が多数の場合は世帯構成及び収入状況等を考慮し、入居</a:t>
            </a:r>
            <a:endParaRPr lang="en-US" altLang="ja-JP" sz="13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  <a:p>
            <a:pPr defTabSz="914400"/>
            <a:r>
              <a:rPr lang="ja-JP" altLang="en-US" sz="13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適格者を決定の上、入居者を選定します。</a:t>
            </a:r>
            <a:endParaRPr lang="en-US" altLang="ja-JP" sz="13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  <a:p>
            <a:pPr defTabSz="914400"/>
            <a:r>
              <a:rPr lang="ja-JP" altLang="en-US" sz="13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入居適格者が複数となった場合は抽選により決定します。</a:t>
            </a:r>
            <a:endParaRPr lang="ja-JP" altLang="en-US" sz="13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defTabSz="914400"/>
            <a:r>
              <a:rPr lang="ja-JP" altLang="en-US" sz="13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　詳細は、入居者募集のしおりをご覧ください。</a:t>
            </a:r>
            <a:endParaRPr lang="en-US" altLang="ja-JP" sz="13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  <a:p>
            <a:pPr defTabSz="914400"/>
            <a:r>
              <a:rPr lang="ja-JP" altLang="en-US" sz="13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　</a:t>
            </a:r>
            <a:r>
              <a:rPr lang="ja-JP" altLang="ja-JP" sz="1300" b="1" u="sng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犬、猫等の動物は飼育できません。</a:t>
            </a:r>
            <a:endParaRPr lang="en-US" altLang="ja-JP" sz="1300" b="1" u="sng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  <a:p>
            <a:pPr defTabSz="914400"/>
            <a:endParaRPr lang="ja-JP" altLang="en-US" sz="13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defTabSz="914400"/>
            <a:endParaRPr lang="ja-JP" altLang="en-US" sz="13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C1C04BC-23B5-46F8-8DBD-7A504AA90726}"/>
              </a:ext>
            </a:extLst>
          </p:cNvPr>
          <p:cNvSpPr txBox="1"/>
          <p:nvPr/>
        </p:nvSpPr>
        <p:spPr>
          <a:xfrm>
            <a:off x="65433" y="299297"/>
            <a:ext cx="7267575" cy="1200329"/>
          </a:xfrm>
          <a:prstGeom prst="rect">
            <a:avLst/>
          </a:prstGeom>
          <a:noFill/>
          <a:effectLst>
            <a:outerShdw algn="ctr" rotWithShape="0">
              <a:srgbClr val="000000">
                <a:alpha val="43137"/>
              </a:srgbClr>
            </a:outerShdw>
          </a:effectLst>
        </p:spPr>
        <p:txBody>
          <a:bodyPr wrap="square" rtlCol="0">
            <a:spAutoFit/>
          </a:bodyPr>
          <a:lstStyle/>
          <a:p>
            <a:r>
              <a:rPr kumimoji="1" lang="ja-JP" altLang="en-US" sz="7200" dirty="0">
                <a:ln w="28575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50800" dir="600000" sx="101000" sy="101000" algn="ctr" rotWithShape="0">
                    <a:schemeClr val="tx2"/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入 居 者 募 集 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8C6EECEF-7757-4769-A8A1-AB7F13229F4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92" r="10555" b="17407"/>
          <a:stretch/>
        </p:blipFill>
        <p:spPr>
          <a:xfrm>
            <a:off x="214294" y="1778986"/>
            <a:ext cx="2362607" cy="2048229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06AFEDA9-7F15-4FB8-B41D-18514FD990FD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94"/>
          <a:stretch/>
        </p:blipFill>
        <p:spPr>
          <a:xfrm>
            <a:off x="2684925" y="2191579"/>
            <a:ext cx="1828726" cy="1624941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1823A2A9-52AE-4F51-8495-F09834DA99AD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94"/>
          <a:stretch/>
        </p:blipFill>
        <p:spPr>
          <a:xfrm>
            <a:off x="4621676" y="2202275"/>
            <a:ext cx="1965228" cy="1624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706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641F17A-966A-4773-B20D-21106FDCD7DA}"/>
              </a:ext>
            </a:extLst>
          </p:cNvPr>
          <p:cNvSpPr/>
          <p:nvPr/>
        </p:nvSpPr>
        <p:spPr>
          <a:xfrm>
            <a:off x="95250" y="104776"/>
            <a:ext cx="6667500" cy="9705974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60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602BD66-393B-4295-809F-5697E7C208C7}"/>
              </a:ext>
            </a:extLst>
          </p:cNvPr>
          <p:cNvSpPr txBox="1"/>
          <p:nvPr/>
        </p:nvSpPr>
        <p:spPr>
          <a:xfrm>
            <a:off x="77538" y="7436785"/>
            <a:ext cx="400627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ja-JP" altLang="ja-JP" sz="1200" dirty="0">
                <a:solidFill>
                  <a:schemeClr val="tx2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所在地　　</a:t>
            </a:r>
            <a:r>
              <a:rPr lang="ja-JP" altLang="en-US" sz="1200" dirty="0">
                <a:solidFill>
                  <a:schemeClr val="tx2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清川村煤ヶ谷</a:t>
            </a:r>
            <a:r>
              <a:rPr lang="en-US" altLang="ja-JP" sz="1200" dirty="0">
                <a:solidFill>
                  <a:schemeClr val="tx2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1</a:t>
            </a:r>
            <a:r>
              <a:rPr lang="ja-JP" altLang="en-US" sz="1200" dirty="0">
                <a:solidFill>
                  <a:schemeClr val="tx2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９番地内</a:t>
            </a:r>
            <a:endParaRPr lang="en-US" altLang="ja-JP" sz="1200" dirty="0">
              <a:solidFill>
                <a:schemeClr val="tx2">
                  <a:lumMod val="50000"/>
                </a:schemeClr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fontAlgn="base"/>
            <a:r>
              <a:rPr lang="ja-JP" altLang="en-US" sz="1200" dirty="0">
                <a:solidFill>
                  <a:schemeClr val="tx2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名　称　　舟沢村営住宅第２号棟</a:t>
            </a:r>
            <a:endParaRPr lang="ja-JP" altLang="ja-JP" sz="1200" dirty="0">
              <a:solidFill>
                <a:schemeClr val="tx2">
                  <a:lumMod val="50000"/>
                </a:schemeClr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fontAlgn="base"/>
            <a:r>
              <a:rPr lang="ja-JP" altLang="ja-JP" sz="1200" dirty="0">
                <a:solidFill>
                  <a:schemeClr val="tx2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延床面積　</a:t>
            </a:r>
            <a:r>
              <a:rPr lang="en-US" altLang="ja-JP" sz="1200" dirty="0">
                <a:solidFill>
                  <a:schemeClr val="tx2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79.90</a:t>
            </a:r>
            <a:r>
              <a:rPr lang="ja-JP" altLang="ja-JP" sz="1200" dirty="0">
                <a:solidFill>
                  <a:schemeClr val="tx2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㎡</a:t>
            </a:r>
          </a:p>
          <a:p>
            <a:pPr fontAlgn="base"/>
            <a:r>
              <a:rPr lang="ja-JP" altLang="ja-JP" sz="1200" dirty="0">
                <a:solidFill>
                  <a:schemeClr val="tx2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間取り　　</a:t>
            </a:r>
            <a:r>
              <a:rPr lang="ja-JP" altLang="en-US" sz="1200" dirty="0">
                <a:solidFill>
                  <a:schemeClr val="tx2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３</a:t>
            </a:r>
            <a:r>
              <a:rPr lang="ja-JP" altLang="ja-JP" sz="1200" dirty="0">
                <a:solidFill>
                  <a:schemeClr val="tx2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ＬＤＫ</a:t>
            </a:r>
          </a:p>
          <a:p>
            <a:pPr fontAlgn="base"/>
            <a:r>
              <a:rPr lang="ja-JP" altLang="ja-JP" sz="1200" dirty="0">
                <a:solidFill>
                  <a:schemeClr val="tx2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構　造　　</a:t>
            </a:r>
            <a:r>
              <a:rPr lang="ja-JP" altLang="en-US" sz="1200" dirty="0">
                <a:solidFill>
                  <a:schemeClr val="tx2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木</a:t>
            </a:r>
            <a:r>
              <a:rPr lang="ja-JP" altLang="ja-JP" sz="1200" dirty="0">
                <a:solidFill>
                  <a:schemeClr val="tx2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造</a:t>
            </a:r>
            <a:r>
              <a:rPr lang="en-US" altLang="ja-JP" sz="1200" dirty="0">
                <a:solidFill>
                  <a:schemeClr val="tx2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2</a:t>
            </a:r>
            <a:r>
              <a:rPr lang="ja-JP" altLang="ja-JP" sz="1200" dirty="0">
                <a:solidFill>
                  <a:schemeClr val="tx2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階建て</a:t>
            </a:r>
          </a:p>
          <a:p>
            <a:pPr fontAlgn="base"/>
            <a:r>
              <a:rPr lang="ja-JP" altLang="ja-JP" sz="1200" dirty="0">
                <a:solidFill>
                  <a:schemeClr val="tx2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入居者　　月</a:t>
            </a:r>
            <a:r>
              <a:rPr lang="ja-JP" altLang="en-US" sz="1200" dirty="0">
                <a:solidFill>
                  <a:schemeClr val="tx2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額</a:t>
            </a:r>
            <a:r>
              <a:rPr lang="ja-JP" altLang="ja-JP" sz="1200" dirty="0">
                <a:solidFill>
                  <a:schemeClr val="tx2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 </a:t>
            </a:r>
            <a:r>
              <a:rPr lang="en-US" altLang="ja-JP" sz="1200" dirty="0">
                <a:solidFill>
                  <a:schemeClr val="tx2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50,000</a:t>
            </a:r>
            <a:r>
              <a:rPr lang="ja-JP" altLang="ja-JP" sz="1200" dirty="0">
                <a:solidFill>
                  <a:schemeClr val="tx2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円～</a:t>
            </a:r>
            <a:r>
              <a:rPr lang="en-US" altLang="ja-JP" sz="1200" dirty="0">
                <a:solidFill>
                  <a:schemeClr val="tx2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70,000</a:t>
            </a:r>
            <a:r>
              <a:rPr lang="ja-JP" altLang="ja-JP" sz="1200" dirty="0">
                <a:solidFill>
                  <a:schemeClr val="tx2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円</a:t>
            </a:r>
          </a:p>
          <a:p>
            <a:pPr fontAlgn="base"/>
            <a:r>
              <a:rPr lang="ja-JP" altLang="ja-JP" sz="1200" dirty="0">
                <a:solidFill>
                  <a:schemeClr val="tx2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負担額　　※世帯の月額所得により、負担額が</a:t>
            </a:r>
            <a:r>
              <a:rPr lang="en-US" altLang="ja-JP" sz="1200" dirty="0">
                <a:solidFill>
                  <a:schemeClr val="tx2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 </a:t>
            </a:r>
          </a:p>
          <a:p>
            <a:pPr fontAlgn="base"/>
            <a:r>
              <a:rPr lang="en-US" altLang="ja-JP" sz="1200" dirty="0">
                <a:solidFill>
                  <a:schemeClr val="tx2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              </a:t>
            </a:r>
            <a:r>
              <a:rPr lang="ja-JP" altLang="en-US" sz="1200" dirty="0">
                <a:solidFill>
                  <a:schemeClr val="tx2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  </a:t>
            </a:r>
            <a:r>
              <a:rPr lang="ja-JP" altLang="ja-JP" sz="1200" dirty="0">
                <a:solidFill>
                  <a:schemeClr val="tx2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異なります。</a:t>
            </a:r>
          </a:p>
          <a:p>
            <a:pPr fontAlgn="base"/>
            <a:r>
              <a:rPr lang="ja-JP" altLang="ja-JP" sz="1200" dirty="0">
                <a:solidFill>
                  <a:schemeClr val="tx2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敷　金　　</a:t>
            </a:r>
            <a:r>
              <a:rPr lang="en-US" altLang="ja-JP" sz="1200" dirty="0">
                <a:solidFill>
                  <a:schemeClr val="tx2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140,000</a:t>
            </a:r>
            <a:r>
              <a:rPr lang="ja-JP" altLang="ja-JP" sz="1200" dirty="0">
                <a:solidFill>
                  <a:schemeClr val="tx2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円</a:t>
            </a:r>
            <a:endParaRPr lang="en-US" altLang="ja-JP" sz="1200" dirty="0">
              <a:solidFill>
                <a:schemeClr val="tx2">
                  <a:lumMod val="50000"/>
                </a:schemeClr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fontAlgn="base"/>
            <a:r>
              <a:rPr lang="ja-JP" altLang="en-US" sz="1200" dirty="0">
                <a:solidFill>
                  <a:schemeClr val="tx2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その他　　駐車場</a:t>
            </a:r>
            <a:r>
              <a:rPr lang="ja-JP" altLang="en-US" sz="1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１台</a:t>
            </a:r>
            <a:endParaRPr lang="en-US" altLang="ja-JP" sz="12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fontAlgn="base"/>
            <a:r>
              <a:rPr lang="ja-JP" altLang="en-US" sz="1200" dirty="0">
                <a:solidFill>
                  <a:schemeClr val="tx2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　　　　犬・猫等の動物の飼育はできません。</a:t>
            </a:r>
            <a:endParaRPr lang="ja-JP" altLang="ja-JP" sz="1200" dirty="0">
              <a:solidFill>
                <a:schemeClr val="tx2">
                  <a:lumMod val="50000"/>
                </a:schemeClr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12D2F8A-D236-4A35-8745-A664C2BA4DE4}"/>
              </a:ext>
            </a:extLst>
          </p:cNvPr>
          <p:cNvSpPr txBox="1"/>
          <p:nvPr/>
        </p:nvSpPr>
        <p:spPr>
          <a:xfrm>
            <a:off x="95250" y="7103615"/>
            <a:ext cx="33928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solidFill>
                  <a:schemeClr val="tx2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－物件内容－</a:t>
            </a:r>
          </a:p>
        </p:txBody>
      </p:sp>
      <p:sp>
        <p:nvSpPr>
          <p:cNvPr id="10" name="楕円 9">
            <a:extLst>
              <a:ext uri="{FF2B5EF4-FFF2-40B4-BE49-F238E27FC236}">
                <a16:creationId xmlns:a16="http://schemas.microsoft.com/office/drawing/2014/main" id="{8D5CCA03-1696-4F91-9497-95DA41C3FC11}"/>
              </a:ext>
            </a:extLst>
          </p:cNvPr>
          <p:cNvSpPr/>
          <p:nvPr/>
        </p:nvSpPr>
        <p:spPr>
          <a:xfrm>
            <a:off x="229199" y="195723"/>
            <a:ext cx="1417522" cy="649422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588EC7D-84AE-4EFD-AA98-F52976D3B609}"/>
              </a:ext>
            </a:extLst>
          </p:cNvPr>
          <p:cNvSpPr txBox="1"/>
          <p:nvPr/>
        </p:nvSpPr>
        <p:spPr>
          <a:xfrm>
            <a:off x="570363" y="366131"/>
            <a:ext cx="9537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ysClr val="windowText" lastClr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間取り図</a:t>
            </a: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5555801B-4CF2-4064-AE43-D9C6F2268827}"/>
              </a:ext>
            </a:extLst>
          </p:cNvPr>
          <p:cNvSpPr txBox="1"/>
          <p:nvPr/>
        </p:nvSpPr>
        <p:spPr>
          <a:xfrm>
            <a:off x="2831292" y="6538534"/>
            <a:ext cx="15386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△２階　洋室①</a:t>
            </a: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34DF1CC0-E074-421C-B4FD-7E7E164158FC}"/>
              </a:ext>
            </a:extLst>
          </p:cNvPr>
          <p:cNvSpPr txBox="1"/>
          <p:nvPr/>
        </p:nvSpPr>
        <p:spPr>
          <a:xfrm>
            <a:off x="4924093" y="6538534"/>
            <a:ext cx="15386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△１階　台所</a:t>
            </a: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3F357A29-BA50-4530-8B80-7B1EFFBF81F3}"/>
              </a:ext>
            </a:extLst>
          </p:cNvPr>
          <p:cNvSpPr txBox="1"/>
          <p:nvPr/>
        </p:nvSpPr>
        <p:spPr>
          <a:xfrm>
            <a:off x="649405" y="6559465"/>
            <a:ext cx="15386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△１階　リビング</a:t>
            </a:r>
          </a:p>
        </p:txBody>
      </p:sp>
      <p:sp>
        <p:nvSpPr>
          <p:cNvPr id="125" name="正方形/長方形 124">
            <a:extLst>
              <a:ext uri="{FF2B5EF4-FFF2-40B4-BE49-F238E27FC236}">
                <a16:creationId xmlns:a16="http://schemas.microsoft.com/office/drawing/2014/main" id="{E76FD0D8-C097-4E47-8238-5804C21D88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756" y="3527578"/>
            <a:ext cx="2110105" cy="89223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74295" tIns="8890" rIns="74295" bIns="889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endParaRPr lang="en-US" altLang="ja-JP" sz="1100" kern="100" dirty="0">
              <a:solidFill>
                <a:schemeClr val="tx2">
                  <a:lumMod val="50000"/>
                </a:schemeClr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sz="1100" kern="100" dirty="0">
                <a:solidFill>
                  <a:schemeClr val="tx2">
                    <a:lumMod val="50000"/>
                  </a:schemeClr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【１階】 ・</a:t>
            </a:r>
            <a:r>
              <a:rPr lang="ja-JP" altLang="en-US" sz="1100" kern="100" dirty="0">
                <a:solidFill>
                  <a:schemeClr val="tx2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リビング</a:t>
            </a:r>
            <a:endParaRPr lang="ja-JP" sz="1100" kern="100" dirty="0">
              <a:solidFill>
                <a:schemeClr val="tx2">
                  <a:lumMod val="50000"/>
                </a:schemeClr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  <a:p>
            <a:pPr indent="600075" algn="just">
              <a:spcAft>
                <a:spcPts val="0"/>
              </a:spcAft>
            </a:pPr>
            <a:r>
              <a:rPr lang="ja-JP" sz="1100" kern="100" dirty="0">
                <a:solidFill>
                  <a:schemeClr val="tx2">
                    <a:lumMod val="50000"/>
                  </a:schemeClr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・</a:t>
            </a:r>
            <a:r>
              <a:rPr lang="ja-JP" altLang="en-US" sz="1100" kern="100" dirty="0">
                <a:solidFill>
                  <a:schemeClr val="tx2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台所</a:t>
            </a:r>
            <a:endParaRPr lang="ja-JP" sz="1100" kern="100" dirty="0">
              <a:solidFill>
                <a:schemeClr val="tx2">
                  <a:lumMod val="50000"/>
                </a:schemeClr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  <a:p>
            <a:pPr indent="600075" algn="just">
              <a:spcAft>
                <a:spcPts val="0"/>
              </a:spcAft>
            </a:pPr>
            <a:r>
              <a:rPr lang="ja-JP" sz="1100" kern="100" dirty="0">
                <a:solidFill>
                  <a:schemeClr val="tx2">
                    <a:lumMod val="50000"/>
                  </a:schemeClr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・風呂、洗面脱衣所</a:t>
            </a:r>
          </a:p>
          <a:p>
            <a:pPr indent="600075" algn="just">
              <a:spcAft>
                <a:spcPts val="0"/>
              </a:spcAft>
            </a:pPr>
            <a:r>
              <a:rPr lang="ja-JP" sz="1100" kern="100" dirty="0">
                <a:solidFill>
                  <a:schemeClr val="tx2">
                    <a:lumMod val="50000"/>
                  </a:schemeClr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・便所</a:t>
            </a:r>
          </a:p>
        </p:txBody>
      </p:sp>
      <p:sp>
        <p:nvSpPr>
          <p:cNvPr id="126" name="正方形/長方形 125">
            <a:extLst>
              <a:ext uri="{FF2B5EF4-FFF2-40B4-BE49-F238E27FC236}">
                <a16:creationId xmlns:a16="http://schemas.microsoft.com/office/drawing/2014/main" id="{72D978C9-CB04-43E4-AE60-21FC7D9229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4631" y="3527578"/>
            <a:ext cx="1840230" cy="75004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74295" tIns="8890" rIns="74295" bIns="889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endParaRPr lang="en-US" altLang="ja-JP" sz="1050" kern="100" dirty="0">
              <a:solidFill>
                <a:schemeClr val="tx2">
                  <a:lumMod val="50000"/>
                </a:schemeClr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sz="1050" kern="100" dirty="0">
                <a:solidFill>
                  <a:schemeClr val="tx2">
                    <a:lumMod val="50000"/>
                  </a:schemeClr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【２階】 ・</a:t>
            </a:r>
            <a:r>
              <a:rPr lang="ja-JP" altLang="en-US" sz="1050" kern="100" dirty="0">
                <a:solidFill>
                  <a:schemeClr val="tx2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洋室①</a:t>
            </a:r>
            <a:endParaRPr lang="en-US" altLang="ja-JP" sz="1050" kern="100" dirty="0">
              <a:solidFill>
                <a:schemeClr val="tx2">
                  <a:lumMod val="50000"/>
                </a:schemeClr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050" kern="100" dirty="0">
                <a:solidFill>
                  <a:schemeClr val="tx2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　　　　 ・洋室②</a:t>
            </a:r>
            <a:endParaRPr lang="en-US" altLang="ja-JP" sz="1050" kern="100" dirty="0">
              <a:solidFill>
                <a:schemeClr val="tx2">
                  <a:lumMod val="50000"/>
                </a:schemeClr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050" kern="100" dirty="0">
                <a:solidFill>
                  <a:schemeClr val="tx2">
                    <a:lumMod val="50000"/>
                  </a:schemeClr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　　　　 ・</a:t>
            </a:r>
            <a:r>
              <a:rPr lang="ja-JP" altLang="en-US" sz="1050" kern="100" dirty="0">
                <a:solidFill>
                  <a:schemeClr val="tx2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洋室③</a:t>
            </a:r>
            <a:endParaRPr lang="ja-JP" sz="1050" kern="100" dirty="0">
              <a:solidFill>
                <a:schemeClr val="tx2">
                  <a:lumMod val="50000"/>
                </a:schemeClr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BE274D4D-613F-4EB7-A60D-4D186B1DC6CB}"/>
              </a:ext>
            </a:extLst>
          </p:cNvPr>
          <p:cNvSpPr/>
          <p:nvPr/>
        </p:nvSpPr>
        <p:spPr>
          <a:xfrm>
            <a:off x="4724400" y="8763001"/>
            <a:ext cx="104775" cy="9524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33F5243D-C7C2-4FDC-BDD3-AD9FB217A2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126" t="30531" r="27102" b="11717"/>
          <a:stretch/>
        </p:blipFill>
        <p:spPr bwMode="auto">
          <a:xfrm>
            <a:off x="4058660" y="6916314"/>
            <a:ext cx="1955985" cy="2785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吹き出し: 線 17">
            <a:extLst>
              <a:ext uri="{FF2B5EF4-FFF2-40B4-BE49-F238E27FC236}">
                <a16:creationId xmlns:a16="http://schemas.microsoft.com/office/drawing/2014/main" id="{E4E1266D-CEF5-40E9-9378-5179C9EC8E28}"/>
              </a:ext>
            </a:extLst>
          </p:cNvPr>
          <p:cNvSpPr/>
          <p:nvPr/>
        </p:nvSpPr>
        <p:spPr>
          <a:xfrm>
            <a:off x="5565032" y="7735958"/>
            <a:ext cx="786131" cy="301810"/>
          </a:xfrm>
          <a:prstGeom prst="borderCallout1">
            <a:avLst>
              <a:gd name="adj1" fmla="val 103532"/>
              <a:gd name="adj2" fmla="val 40356"/>
              <a:gd name="adj3" fmla="val 254454"/>
              <a:gd name="adj4" fmla="val -60531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solidFill>
                  <a:schemeClr val="tx1"/>
                </a:solidFill>
              </a:rPr>
              <a:t>物件所在地</a:t>
            </a:r>
            <a:endParaRPr kumimoji="1" lang="ja-JP" altLang="en-US" sz="900" dirty="0"/>
          </a:p>
        </p:txBody>
      </p:sp>
      <p:pic>
        <p:nvPicPr>
          <p:cNvPr id="1027" name="図 1">
            <a:extLst>
              <a:ext uri="{FF2B5EF4-FFF2-40B4-BE49-F238E27FC236}">
                <a16:creationId xmlns:a16="http://schemas.microsoft.com/office/drawing/2014/main" id="{E46D3068-E533-4309-8022-BB6AA98CADF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00" t="10025" r="22661" b="55519"/>
          <a:stretch/>
        </p:blipFill>
        <p:spPr bwMode="auto">
          <a:xfrm>
            <a:off x="699321" y="1196471"/>
            <a:ext cx="2199231" cy="1909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図 1">
            <a:extLst>
              <a:ext uri="{FF2B5EF4-FFF2-40B4-BE49-F238E27FC236}">
                <a16:creationId xmlns:a16="http://schemas.microsoft.com/office/drawing/2014/main" id="{F2E2DB18-0AD3-45C8-B915-D2815E8EA4F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59" t="59040" r="22602" b="13337"/>
          <a:stretch/>
        </p:blipFill>
        <p:spPr bwMode="auto">
          <a:xfrm>
            <a:off x="3492060" y="1196471"/>
            <a:ext cx="2694861" cy="1875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D7C3612-F650-4474-9AEF-8787BA1A4B13}"/>
              </a:ext>
            </a:extLst>
          </p:cNvPr>
          <p:cNvSpPr txBox="1"/>
          <p:nvPr/>
        </p:nvSpPr>
        <p:spPr>
          <a:xfrm>
            <a:off x="1646721" y="84514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dirty="0"/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5F219D12-669C-4946-8A7C-9A29BE89049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298" y="4982391"/>
            <a:ext cx="2022705" cy="1517029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A4991433-1B13-455A-85C9-0400E3C64BD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036" y="4970455"/>
            <a:ext cx="2022705" cy="1517029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1B65C326-E03E-4FBD-9EC3-EBE77AF236A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3774" y="4953000"/>
            <a:ext cx="2053943" cy="1540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020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1610</TotalTime>
  <Words>67</Words>
  <Application>Microsoft Office PowerPoint</Application>
  <PresentationFormat>A4 210 x 297 mm</PresentationFormat>
  <Paragraphs>85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2" baseType="lpstr">
      <vt:lpstr>HG創英角ｺﾞｼｯｸUB</vt:lpstr>
      <vt:lpstr>ＭＳ ゴシック</vt:lpstr>
      <vt:lpstr>UD デジタル 教科書体 NK-R</vt:lpstr>
      <vt:lpstr>UD デジタル 教科書体 NP-R</vt:lpstr>
      <vt:lpstr>UD デジタル 教科書体 N-R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黄金井 真美</dc:creator>
  <cp:lastModifiedBy>岩濵 一輝</cp:lastModifiedBy>
  <cp:revision>117</cp:revision>
  <cp:lastPrinted>2024-08-22T00:20:51Z</cp:lastPrinted>
  <dcterms:created xsi:type="dcterms:W3CDTF">2020-11-13T02:39:28Z</dcterms:created>
  <dcterms:modified xsi:type="dcterms:W3CDTF">2024-08-22T00:20:52Z</dcterms:modified>
</cp:coreProperties>
</file>